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3" r:id="rId5"/>
    <p:sldId id="264" r:id="rId6"/>
    <p:sldId id="259" r:id="rId7"/>
    <p:sldId id="260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904" y="-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02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9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23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21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965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0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47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05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66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25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8E24-C8D1-4E28-90DF-2C5334A8E6C4}" type="datetimeFigureOut">
              <a:rPr lang="en-IN" smtClean="0"/>
              <a:t>02/04/13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11D0-C16F-4DB8-9F25-97F8505234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00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MCA 202: Discrete Structures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Instructor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Neelima Gupta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ngupta@cs.du.ac.in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6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199"/>
            <a:ext cx="4572000" cy="685801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cs typeface="Times New Roman" pitchFamily="18" charset="0"/>
              </a:rPr>
              <a:t>Modulo Function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4495800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Modulo Function returns the</a:t>
            </a:r>
            <a:r>
              <a:rPr lang="en-US" sz="4600" dirty="0">
                <a:solidFill>
                  <a:schemeClr val="tx1"/>
                </a:solidFill>
                <a:cs typeface="Times New Roman" pitchFamily="18" charset="0"/>
              </a:rPr>
              <a:t> 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remainder of division</a:t>
            </a:r>
            <a:r>
              <a:rPr lang="en-US" sz="4600" dirty="0">
                <a:solidFill>
                  <a:schemeClr val="tx1"/>
                </a:solidFill>
                <a:cs typeface="Times New Roman" pitchFamily="18" charset="0"/>
              </a:rPr>
              <a:t> of one number by another.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l"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en-US" sz="4600" dirty="0">
                <a:solidFill>
                  <a:schemeClr val="tx1"/>
                </a:solidFill>
                <a:cs typeface="Times New Roman" pitchFamily="18" charset="0"/>
              </a:rPr>
              <a:t> a=r(mod n) 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 means `a’ gives a remainder of  `r’ when divided by `n’.</a:t>
            </a:r>
          </a:p>
          <a:p>
            <a:pPr algn="l">
              <a:buClr>
                <a:schemeClr val="tx1"/>
              </a:buClr>
              <a:buSzPct val="203000"/>
              <a:buFont typeface="Arial" pitchFamily="34" charset="0"/>
              <a:buChar char="•"/>
            </a:pPr>
            <a:endParaRPr lang="en-US" sz="4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buClr>
                <a:schemeClr val="tx1"/>
              </a:buClr>
              <a:buSzPct val="143000"/>
              <a:buFont typeface="Arial" pitchFamily="34" charset="0"/>
              <a:buChar char="•"/>
            </a:pPr>
            <a:r>
              <a:rPr lang="en-US" sz="46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cs typeface="Times New Roman" pitchFamily="18" charset="0"/>
              </a:rPr>
              <a:t>e.g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 13 mod 10 =3</a:t>
            </a:r>
            <a:endParaRPr lang="en-US" sz="4600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buClr>
                <a:schemeClr val="tx1"/>
              </a:buClr>
              <a:buSzPct val="203000"/>
            </a:pPr>
            <a:endParaRPr lang="en-US" sz="4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a is </a:t>
            </a:r>
            <a:r>
              <a:rPr lang="en-US" sz="4600" dirty="0" err="1" smtClean="0">
                <a:solidFill>
                  <a:schemeClr val="tx1"/>
                </a:solidFill>
                <a:cs typeface="Times New Roman" pitchFamily="18" charset="0"/>
              </a:rPr>
              <a:t>stb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600" dirty="0">
                <a:solidFill>
                  <a:schemeClr val="tx1"/>
                </a:solidFill>
                <a:cs typeface="Times New Roman" pitchFamily="18" charset="0"/>
              </a:rPr>
              <a:t>equivalent to </a:t>
            </a:r>
            <a:r>
              <a:rPr lang="en-US" sz="4600" dirty="0" smtClean="0">
                <a:solidFill>
                  <a:schemeClr val="tx1"/>
                </a:solidFill>
                <a:cs typeface="Times New Roman" pitchFamily="18" charset="0"/>
              </a:rPr>
              <a:t>b (mod n)if</a:t>
            </a:r>
          </a:p>
          <a:p>
            <a:pPr lvl="1" algn="l"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cs typeface="Times New Roman" pitchFamily="18" charset="0"/>
              </a:rPr>
              <a:t> a=r(mod n) and,</a:t>
            </a:r>
          </a:p>
          <a:p>
            <a:pPr lvl="1" algn="l"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cs typeface="Times New Roman" pitchFamily="18" charset="0"/>
              </a:rPr>
              <a:t> b=r(mod n)</a:t>
            </a:r>
          </a:p>
          <a:p>
            <a:pPr lvl="1" algn="l">
              <a:buClr>
                <a:schemeClr val="tx1"/>
              </a:buClr>
              <a:buSzPct val="150000"/>
            </a:pP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both a and b give the same remainder when divided by 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chemeClr val="tx1"/>
              </a:buClr>
              <a:buSzPct val="203000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096000"/>
            <a:ext cx="5029200" cy="457200"/>
          </a:xfrm>
        </p:spPr>
        <p:txBody>
          <a:bodyPr/>
          <a:lstStyle/>
          <a:p>
            <a:r>
              <a:rPr lang="en-US" sz="1460" dirty="0" smtClean="0">
                <a:latin typeface="Times New Roman" pitchFamily="18" charset="0"/>
              </a:rPr>
              <a:t>Thanks                         Arpana Patel , Roll no 3   (MCA 202)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3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cs typeface="Times New Roman" pitchFamily="18" charset="0"/>
              </a:rPr>
              <a:t>Polynomials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Polynomial is of form f(n)=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where f(n) is asymptotically non negative if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0.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e.g.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Q. To prove f(n)=-n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not asymptotically non- negative </a:t>
            </a:r>
          </a:p>
          <a:p>
            <a:pPr>
              <a:buNone/>
            </a:pP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Assume f(n)= -n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asymptotically non             negative(ANN)           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exists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such that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f(n)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for all n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now, as we know –n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&lt;0 for all n&gt;1 which means there exist a n` &gt;n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which f(n)=-n`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+n`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&lt;0</a:t>
            </a:r>
          </a:p>
          <a:p>
            <a:pPr>
              <a:buNone/>
            </a:pP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contradicts our assumption so f(n) is not ANN.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219200"/>
            <a:ext cx="457200" cy="6096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200400" y="4191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5410200" cy="320675"/>
          </a:xfrm>
        </p:spPr>
        <p:txBody>
          <a:bodyPr/>
          <a:lstStyle/>
          <a:p>
            <a:r>
              <a:rPr lang="en-US" sz="1460" dirty="0" smtClean="0">
                <a:latin typeface="Times New Roman" pitchFamily="18" charset="0"/>
              </a:rPr>
              <a:t>Thanks                         Arpana Patel , Roll no 3   (MCA 202)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8559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f(n)= 0(f(n/2)) where f(n) is ANN?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f(x)= 1+sinx ANN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019801"/>
            <a:ext cx="4953000" cy="609600"/>
          </a:xfrm>
        </p:spPr>
        <p:txBody>
          <a:bodyPr/>
          <a:lstStyle/>
          <a:p>
            <a:r>
              <a:rPr lang="en-US" sz="1460" dirty="0" smtClean="0">
                <a:latin typeface="Times New Roman" pitchFamily="18" charset="0"/>
              </a:rPr>
              <a:t>Thanks                         Arpana Patel , Roll no 3   (MCA 202)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9720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77" y="1600200"/>
            <a:ext cx="900752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alibri" pitchFamily="34" charset="0"/>
                <a:cs typeface="Calibri" pitchFamily="34" charset="0"/>
              </a:rPr>
              <a:t>Relation and Function</a:t>
            </a:r>
          </a:p>
          <a:p>
            <a:pPr algn="ctr"/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Exponential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Function</a:t>
            </a:r>
          </a:p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Power Function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6362700" y="3200400"/>
            <a:ext cx="114300" cy="12192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Bracket 9"/>
          <p:cNvSpPr/>
          <p:nvPr/>
        </p:nvSpPr>
        <p:spPr>
          <a:xfrm flipH="1">
            <a:off x="2720340" y="3200400"/>
            <a:ext cx="99060" cy="12192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3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4400" y="228600"/>
            <a:ext cx="7315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Relation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If A and B are two sets then a relation R from A to B is a subset of the Cartesian Product  A×B.</a:t>
            </a:r>
          </a:p>
          <a:p>
            <a:endParaRPr lang="en-US" sz="2400" i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4216" y="2490833"/>
            <a:ext cx="4547584" cy="2690767"/>
            <a:chOff x="2234216" y="2490833"/>
            <a:chExt cx="4547584" cy="2690767"/>
          </a:xfrm>
        </p:grpSpPr>
        <p:grpSp>
          <p:nvGrpSpPr>
            <p:cNvPr id="30" name="Group 29"/>
            <p:cNvGrpSpPr/>
            <p:nvPr/>
          </p:nvGrpSpPr>
          <p:grpSpPr>
            <a:xfrm>
              <a:off x="2234216" y="2490833"/>
              <a:ext cx="4547584" cy="2690767"/>
              <a:chOff x="1219200" y="1436419"/>
              <a:chExt cx="6337322" cy="3505201"/>
            </a:xfrm>
          </p:grpSpPr>
          <p:sp>
            <p:nvSpPr>
              <p:cNvPr id="31" name="Oval 2"/>
              <p:cNvSpPr>
                <a:spLocks noChangeArrowheads="1"/>
              </p:cNvSpPr>
              <p:nvPr/>
            </p:nvSpPr>
            <p:spPr bwMode="auto">
              <a:xfrm>
                <a:off x="1219200" y="1436419"/>
                <a:ext cx="2133600" cy="3505201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32" name="Oval 4"/>
              <p:cNvSpPr>
                <a:spLocks noChangeArrowheads="1"/>
              </p:cNvSpPr>
              <p:nvPr/>
            </p:nvSpPr>
            <p:spPr bwMode="auto">
              <a:xfrm>
                <a:off x="5422922" y="1436419"/>
                <a:ext cx="2133600" cy="3505201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1972953" y="1665776"/>
                <a:ext cx="796292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a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1951667" y="2239175"/>
                <a:ext cx="381000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b</a:t>
                </a:r>
              </a:p>
            </p:txBody>
          </p:sp>
          <p:sp>
            <p:nvSpPr>
              <p:cNvPr id="35" name="Text Box 10"/>
              <p:cNvSpPr txBox="1">
                <a:spLocks noChangeArrowheads="1"/>
              </p:cNvSpPr>
              <p:nvPr/>
            </p:nvSpPr>
            <p:spPr bwMode="auto">
              <a:xfrm>
                <a:off x="1951667" y="2755992"/>
                <a:ext cx="381000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c</a:t>
                </a:r>
              </a:p>
            </p:txBody>
          </p:sp>
          <p:sp>
            <p:nvSpPr>
              <p:cNvPr id="36" name="Text Box 11"/>
              <p:cNvSpPr txBox="1">
                <a:spLocks noChangeArrowheads="1"/>
              </p:cNvSpPr>
              <p:nvPr/>
            </p:nvSpPr>
            <p:spPr bwMode="auto">
              <a:xfrm>
                <a:off x="1951667" y="3385969"/>
                <a:ext cx="381000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d</a:t>
                </a:r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1951667" y="3959365"/>
                <a:ext cx="381000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e</a:t>
                </a: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6390559" y="1780457"/>
                <a:ext cx="769054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1</a:t>
                </a:r>
              </a:p>
            </p:txBody>
          </p:sp>
          <p:sp>
            <p:nvSpPr>
              <p:cNvPr id="39" name="Text Box 14"/>
              <p:cNvSpPr txBox="1">
                <a:spLocks noChangeArrowheads="1"/>
              </p:cNvSpPr>
              <p:nvPr/>
            </p:nvSpPr>
            <p:spPr bwMode="auto">
              <a:xfrm>
                <a:off x="6392037" y="3902786"/>
                <a:ext cx="609599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5</a:t>
                </a:r>
              </a:p>
            </p:txBody>
          </p:sp>
          <p:sp>
            <p:nvSpPr>
              <p:cNvPr id="40" name="Text Box 15"/>
              <p:cNvSpPr txBox="1">
                <a:spLocks noChangeArrowheads="1"/>
              </p:cNvSpPr>
              <p:nvPr/>
            </p:nvSpPr>
            <p:spPr bwMode="auto">
              <a:xfrm>
                <a:off x="6409299" y="3329389"/>
                <a:ext cx="750314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4</a:t>
                </a:r>
              </a:p>
            </p:txBody>
          </p:sp>
          <p:sp>
            <p:nvSpPr>
              <p:cNvPr id="41" name="Text Box 16"/>
              <p:cNvSpPr txBox="1">
                <a:spLocks noChangeArrowheads="1"/>
              </p:cNvSpPr>
              <p:nvPr/>
            </p:nvSpPr>
            <p:spPr bwMode="auto">
              <a:xfrm>
                <a:off x="6400590" y="2812572"/>
                <a:ext cx="380999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3</a:t>
                </a:r>
              </a:p>
            </p:txBody>
          </p:sp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6414516" y="2303994"/>
                <a:ext cx="381000" cy="694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0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rPr>
                  <a:t>2</a:t>
                </a:r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>
                <a:off x="2363911" y="2069977"/>
                <a:ext cx="4170230" cy="111904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>
                <a:off x="2438402" y="2069976"/>
                <a:ext cx="4095741" cy="58141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45" name="Line 21"/>
              <p:cNvSpPr>
                <a:spLocks noChangeShapeType="1"/>
              </p:cNvSpPr>
              <p:nvPr/>
            </p:nvSpPr>
            <p:spPr bwMode="auto">
              <a:xfrm>
                <a:off x="2438402" y="2590801"/>
                <a:ext cx="3952159" cy="106680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2352867" y="3657601"/>
                <a:ext cx="3962400" cy="7620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 flipV="1">
                <a:off x="2382969" y="4191000"/>
                <a:ext cx="4031546" cy="7620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 flipV="1">
              <a:off x="3036749" y="2971800"/>
              <a:ext cx="2983051" cy="789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546654" y="5481935"/>
            <a:ext cx="385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Relation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36025" y="5257800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8729" y="5257800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361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"/>
            <a:ext cx="7315200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Function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en-US" sz="1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500" dirty="0">
                <a:latin typeface="Calibri" pitchFamily="34" charset="0"/>
                <a:cs typeface="Calibri" pitchFamily="34" charset="0"/>
              </a:rPr>
              <a:t>A function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f </a:t>
            </a:r>
            <a:r>
              <a:rPr lang="en-US" sz="2500" dirty="0">
                <a:latin typeface="Calibri" pitchFamily="34" charset="0"/>
                <a:cs typeface="Calibri" pitchFamily="34" charset="0"/>
              </a:rPr>
              <a:t>from set A to set B is a rule of correspondence that assigns to each element x in the set A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b="1" u="sng" dirty="0" smtClean="0">
                <a:latin typeface="Calibri" pitchFamily="34" charset="0"/>
                <a:cs typeface="Calibri" pitchFamily="34" charset="0"/>
              </a:rPr>
              <a:t>exactly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 one </a:t>
            </a:r>
            <a:r>
              <a:rPr lang="en-US" sz="2500" dirty="0">
                <a:latin typeface="Calibri" pitchFamily="34" charset="0"/>
                <a:cs typeface="Calibri" pitchFamily="34" charset="0"/>
              </a:rPr>
              <a:t>element y in the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set B.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43000" y="2362200"/>
                <a:ext cx="6934200" cy="8309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Wingdings" pitchFamily="2" charset="2"/>
                  <a:buChar char="§"/>
                </a:pP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In a function, </a:t>
                </a:r>
                <a14:m>
                  <m:oMath xmlns:m="http://schemas.openxmlformats.org/officeDocument/2006/math" xmlns=""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=</m:t>
                    </m:r>
                    <m:r>
                      <a:rPr lang="en-US" sz="2400" i="1"/>
                      <m:t>𝑓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𝑦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iff  </a:t>
                </a:r>
                <a14:m>
                  <m:oMath xmlns:m="http://schemas.openxmlformats.org/officeDocument/2006/math" xmlns="">
                    <m:r>
                      <a:rPr lang="en-US" sz="2400" i="1"/>
                      <m:t>𝑥</m:t>
                    </m:r>
                    <m:r>
                      <a:rPr lang="en-US" sz="2400" i="1"/>
                      <m:t>=</m:t>
                    </m:r>
                    <m:r>
                      <a:rPr lang="en-US" sz="2400" i="1"/>
                      <m:t>𝑦</m:t>
                    </m:r>
                  </m:oMath>
                </a14:m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, </a:t>
                </a:r>
              </a:p>
              <a:p>
                <a:pPr algn="ctr"/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this is not the case in a relation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362200"/>
                <a:ext cx="6934200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590800" y="3352800"/>
            <a:ext cx="3861450" cy="2962141"/>
            <a:chOff x="1167750" y="3345596"/>
            <a:chExt cx="3861450" cy="2962141"/>
          </a:xfrm>
        </p:grpSpPr>
        <p:sp>
          <p:nvSpPr>
            <p:cNvPr id="69" name="TextBox 68"/>
            <p:cNvSpPr txBox="1"/>
            <p:nvPr/>
          </p:nvSpPr>
          <p:spPr>
            <a:xfrm>
              <a:off x="1167750" y="5784517"/>
              <a:ext cx="38541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Function</a:t>
              </a:r>
              <a:endParaRPr lang="en-US" sz="28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76400" y="5486400"/>
              <a:ext cx="4405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223621" y="5486400"/>
              <a:ext cx="4405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en-US" sz="2000" b="1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167750" y="3345596"/>
              <a:ext cx="3861450" cy="2181655"/>
              <a:chOff x="1167750" y="3345596"/>
              <a:chExt cx="3861450" cy="218165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167750" y="3345596"/>
                <a:ext cx="3861450" cy="2181655"/>
                <a:chOff x="1219200" y="1436419"/>
                <a:chExt cx="6337322" cy="3505201"/>
              </a:xfrm>
            </p:grpSpPr>
            <p:sp>
              <p:nvSpPr>
                <p:cNvPr id="34" name="Oval 2"/>
                <p:cNvSpPr>
                  <a:spLocks noChangeArrowheads="1"/>
                </p:cNvSpPr>
                <p:nvPr/>
              </p:nvSpPr>
              <p:spPr bwMode="auto">
                <a:xfrm>
                  <a:off x="1219200" y="1436419"/>
                  <a:ext cx="2133600" cy="3505201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35" name="Oval 4"/>
                <p:cNvSpPr>
                  <a:spLocks noChangeArrowheads="1"/>
                </p:cNvSpPr>
                <p:nvPr/>
              </p:nvSpPr>
              <p:spPr bwMode="auto">
                <a:xfrm>
                  <a:off x="5422922" y="1436419"/>
                  <a:ext cx="2133600" cy="3505201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3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972953" y="1665776"/>
                  <a:ext cx="796292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a</a:t>
                  </a:r>
                </a:p>
              </p:txBody>
            </p:sp>
            <p:sp>
              <p:nvSpPr>
                <p:cNvPr id="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51667" y="2239175"/>
                  <a:ext cx="381000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b</a:t>
                  </a:r>
                </a:p>
              </p:txBody>
            </p:sp>
            <p:sp>
              <p:nvSpPr>
                <p:cNvPr id="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51667" y="2755992"/>
                  <a:ext cx="381000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c</a:t>
                  </a:r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951667" y="3385969"/>
                  <a:ext cx="381000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d</a:t>
                  </a:r>
                </a:p>
              </p:txBody>
            </p:sp>
            <p:sp>
              <p:nvSpPr>
                <p:cNvPr id="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51667" y="3959365"/>
                  <a:ext cx="381000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e</a:t>
                  </a:r>
                </a:p>
              </p:txBody>
            </p:sp>
            <p:sp>
              <p:nvSpPr>
                <p:cNvPr id="4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390559" y="1780457"/>
                  <a:ext cx="769054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1</a:t>
                  </a:r>
                </a:p>
              </p:txBody>
            </p:sp>
            <p:sp>
              <p:nvSpPr>
                <p:cNvPr id="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392037" y="3902786"/>
                  <a:ext cx="609599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5</a:t>
                  </a:r>
                </a:p>
              </p:txBody>
            </p:sp>
            <p:sp>
              <p:nvSpPr>
                <p:cNvPr id="4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409299" y="3329389"/>
                  <a:ext cx="750314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4</a:t>
                  </a:r>
                </a:p>
              </p:txBody>
            </p:sp>
            <p:sp>
              <p:nvSpPr>
                <p:cNvPr id="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400590" y="2812572"/>
                  <a:ext cx="380999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3</a:t>
                  </a:r>
                </a:p>
              </p:txBody>
            </p:sp>
            <p:sp>
              <p:nvSpPr>
                <p:cNvPr id="4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414516" y="2303994"/>
                  <a:ext cx="381000" cy="694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0" dirty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a:rPr>
                    <a:t>2</a:t>
                  </a:r>
                </a:p>
              </p:txBody>
            </p:sp>
            <p:sp>
              <p:nvSpPr>
                <p:cNvPr id="46" name="Line 19"/>
                <p:cNvSpPr>
                  <a:spLocks noChangeShapeType="1"/>
                </p:cNvSpPr>
                <p:nvPr/>
              </p:nvSpPr>
              <p:spPr bwMode="auto">
                <a:xfrm>
                  <a:off x="2363911" y="2069977"/>
                  <a:ext cx="4050605" cy="1089993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4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38401" y="2209329"/>
                  <a:ext cx="3953637" cy="462948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49" name="Line 22"/>
                <p:cNvSpPr>
                  <a:spLocks noChangeShapeType="1"/>
                </p:cNvSpPr>
                <p:nvPr/>
              </p:nvSpPr>
              <p:spPr bwMode="auto">
                <a:xfrm>
                  <a:off x="2438402" y="3774131"/>
                  <a:ext cx="3980615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5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438402" y="4310072"/>
                  <a:ext cx="4105673" cy="7620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a:endParaRPr>
                </a:p>
              </p:txBody>
            </p:sp>
          </p:grpSp>
          <p:sp>
            <p:nvSpPr>
              <p:cNvPr id="77" name="Line 20"/>
              <p:cNvSpPr>
                <a:spLocks noChangeShapeType="1"/>
              </p:cNvSpPr>
              <p:nvPr/>
            </p:nvSpPr>
            <p:spPr bwMode="auto">
              <a:xfrm>
                <a:off x="1890569" y="4460105"/>
                <a:ext cx="2449152" cy="30676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865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57932"/>
            <a:ext cx="7315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Function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en-US" sz="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585648" y="1447800"/>
            <a:ext cx="3817304" cy="2329070"/>
            <a:chOff x="1219200" y="1436419"/>
            <a:chExt cx="6337322" cy="3505201"/>
          </a:xfrm>
        </p:grpSpPr>
        <p:sp>
          <p:nvSpPr>
            <p:cNvPr id="52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56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1951667" y="395936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e</a:t>
              </a: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60" name="Text Box 14"/>
            <p:cNvSpPr txBox="1">
              <a:spLocks noChangeArrowheads="1"/>
            </p:cNvSpPr>
            <p:nvPr/>
          </p:nvSpPr>
          <p:spPr bwMode="auto">
            <a:xfrm>
              <a:off x="6392037" y="3902786"/>
              <a:ext cx="6095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5</a:t>
              </a:r>
            </a:p>
          </p:txBody>
        </p:sp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63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2363911" y="2069977"/>
              <a:ext cx="4170230" cy="111904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2438402" y="2590801"/>
              <a:ext cx="3952159" cy="106680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>
              <a:off x="2420803" y="3733801"/>
              <a:ext cx="39624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V="1">
              <a:off x="2478161" y="4227204"/>
              <a:ext cx="4031546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7757" y="4353580"/>
            <a:ext cx="385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A Function</a:t>
            </a:r>
            <a:endParaRPr lang="en-US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584720" y="4353580"/>
            <a:ext cx="385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A Function</a:t>
            </a:r>
            <a:endParaRPr lang="en-US" sz="2800" b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546901" y="1447800"/>
            <a:ext cx="3817304" cy="2329070"/>
            <a:chOff x="1219200" y="1436419"/>
            <a:chExt cx="6337322" cy="3505201"/>
          </a:xfrm>
        </p:grpSpPr>
        <p:sp>
          <p:nvSpPr>
            <p:cNvPr id="72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73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74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75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1951668" y="3334921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78" name="Text Box 12"/>
            <p:cNvSpPr txBox="1">
              <a:spLocks noChangeArrowheads="1"/>
            </p:cNvSpPr>
            <p:nvPr/>
          </p:nvSpPr>
          <p:spPr bwMode="auto">
            <a:xfrm>
              <a:off x="1951667" y="395936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 smtClean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  <a:endParaRPr lang="en-US" i="0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79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80" name="Text Box 14"/>
            <p:cNvSpPr txBox="1">
              <a:spLocks noChangeArrowheads="1"/>
            </p:cNvSpPr>
            <p:nvPr/>
          </p:nvSpPr>
          <p:spPr bwMode="auto">
            <a:xfrm>
              <a:off x="6392037" y="3902786"/>
              <a:ext cx="6095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5</a:t>
              </a:r>
            </a:p>
          </p:txBody>
        </p:sp>
        <p:sp>
          <p:nvSpPr>
            <p:cNvPr id="81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82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83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>
              <a:off x="2363911" y="2069977"/>
              <a:ext cx="4170230" cy="111904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>
              <a:off x="2438401" y="2069976"/>
              <a:ext cx="4095741" cy="58141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>
              <a:off x="2438402" y="2590801"/>
              <a:ext cx="3952159" cy="106680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>
              <a:off x="2438402" y="3733801"/>
              <a:ext cx="394504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>
              <a:off x="2382970" y="4267200"/>
              <a:ext cx="4106752" cy="3956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036060" y="3793393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583281" y="3793393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985044" y="3789981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532265" y="3789981"/>
            <a:ext cx="44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181600"/>
            <a:ext cx="7717152" cy="10156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000" dirty="0" smtClean="0"/>
              <a:t>*One  value in A mapped to two</a:t>
            </a:r>
          </a:p>
          <a:p>
            <a:pPr algn="ctr"/>
            <a:r>
              <a:rPr lang="en-US" sz="2000" dirty="0"/>
              <a:t> </a:t>
            </a:r>
            <a:r>
              <a:rPr lang="en-US" sz="2000" dirty="0" smtClean="0"/>
              <a:t>values of B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*One value in A mapped to no </a:t>
            </a:r>
          </a:p>
          <a:p>
            <a:pPr algn="ctr"/>
            <a:r>
              <a:rPr lang="en-US" sz="2000" dirty="0" smtClean="0"/>
              <a:t>value in 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6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askiitians.com/iit-jee-algebra/set-relations-functions/images/classify-the-following-functio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7217" y="228600"/>
            <a:ext cx="3817304" cy="2329070"/>
            <a:chOff x="1219200" y="1436419"/>
            <a:chExt cx="6337322" cy="3505201"/>
          </a:xfrm>
        </p:grpSpPr>
        <p:sp>
          <p:nvSpPr>
            <p:cNvPr id="15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1951667" y="395936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e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i="0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415326" y="2129010"/>
              <a:ext cx="4050604" cy="158762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2363909" y="2760001"/>
              <a:ext cx="4170232" cy="39660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2418208" y="3716635"/>
              <a:ext cx="404772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 flipV="1">
              <a:off x="2382970" y="3829897"/>
              <a:ext cx="4166822" cy="57481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695332" y="238965"/>
            <a:ext cx="3817304" cy="2329070"/>
            <a:chOff x="1219200" y="1436419"/>
            <a:chExt cx="6337322" cy="3505201"/>
          </a:xfrm>
        </p:grpSpPr>
        <p:sp>
          <p:nvSpPr>
            <p:cNvPr id="33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4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6392037" y="3902786"/>
              <a:ext cx="6095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5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2363911" y="2069977"/>
              <a:ext cx="4050605" cy="108999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6" name="Line 20"/>
            <p:cNvSpPr>
              <a:spLocks noChangeShapeType="1"/>
            </p:cNvSpPr>
            <p:nvPr/>
          </p:nvSpPr>
          <p:spPr bwMode="auto">
            <a:xfrm flipV="1">
              <a:off x="2363910" y="2651391"/>
              <a:ext cx="4170231" cy="39660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2438400" y="2127854"/>
              <a:ext cx="3953637" cy="4629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>
              <a:off x="2491718" y="3657601"/>
              <a:ext cx="3962400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3400" y="3389120"/>
            <a:ext cx="3817304" cy="2329070"/>
            <a:chOff x="1219200" y="1436419"/>
            <a:chExt cx="6337322" cy="3505201"/>
          </a:xfrm>
        </p:grpSpPr>
        <p:sp>
          <p:nvSpPr>
            <p:cNvPr id="51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52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53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54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56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57" name="Text Box 12"/>
            <p:cNvSpPr txBox="1">
              <a:spLocks noChangeArrowheads="1"/>
            </p:cNvSpPr>
            <p:nvPr/>
          </p:nvSpPr>
          <p:spPr bwMode="auto">
            <a:xfrm>
              <a:off x="1951667" y="395936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e</a:t>
              </a: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60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62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2357735" y="2069977"/>
              <a:ext cx="4131987" cy="11480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flipV="1">
              <a:off x="2363910" y="2651391"/>
              <a:ext cx="4170231" cy="39660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flipV="1">
              <a:off x="2438400" y="2127854"/>
              <a:ext cx="3953637" cy="4629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flipV="1">
              <a:off x="2443461" y="3676786"/>
              <a:ext cx="4030611" cy="11323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flipV="1">
              <a:off x="2382970" y="3790025"/>
              <a:ext cx="4106752" cy="60065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65454" y="2653650"/>
            <a:ext cx="385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 </a:t>
            </a:r>
            <a:r>
              <a:rPr lang="en-US" sz="2000" b="1" dirty="0" smtClean="0"/>
              <a:t>Onto Function</a:t>
            </a:r>
            <a:endParaRPr lang="en-US" sz="2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713908" y="5772090"/>
            <a:ext cx="385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One-to-One but not Onto</a:t>
            </a:r>
            <a:endParaRPr lang="en-US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31458" y="5772090"/>
            <a:ext cx="385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Onto</a:t>
            </a:r>
            <a:r>
              <a:rPr lang="en-US" sz="2000" dirty="0" smtClean="0"/>
              <a:t> but </a:t>
            </a:r>
            <a:r>
              <a:rPr lang="en-US" sz="2000" b="1" dirty="0" smtClean="0"/>
              <a:t>Not One</a:t>
            </a:r>
            <a:r>
              <a:rPr lang="en-US" sz="2000" b="1" dirty="0" smtClean="0"/>
              <a:t>-to-- One </a:t>
            </a:r>
            <a:r>
              <a:rPr lang="en-US" sz="2000" b="1" dirty="0" smtClean="0"/>
              <a:t>Function</a:t>
            </a:r>
            <a:endParaRPr lang="en-US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4644508" y="2658284"/>
            <a:ext cx="385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One </a:t>
            </a:r>
            <a:r>
              <a:rPr lang="en-US" sz="2000" b="1" dirty="0" smtClean="0"/>
              <a:t>–to --  </a:t>
            </a:r>
            <a:r>
              <a:rPr lang="en-US" sz="2000" b="1" dirty="0" smtClean="0"/>
              <a:t>One </a:t>
            </a:r>
            <a:endParaRPr lang="en-US" sz="2000" b="1" dirty="0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 flipV="1">
            <a:off x="1219200" y="754012"/>
            <a:ext cx="2511951" cy="26353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860032" y="3356992"/>
            <a:ext cx="3817304" cy="2329070"/>
            <a:chOff x="1219200" y="1436419"/>
            <a:chExt cx="6337322" cy="3505201"/>
          </a:xfrm>
        </p:grpSpPr>
        <p:sp>
          <p:nvSpPr>
            <p:cNvPr id="91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92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95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96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97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98" name="Text Box 14"/>
            <p:cNvSpPr txBox="1">
              <a:spLocks noChangeArrowheads="1"/>
            </p:cNvSpPr>
            <p:nvPr/>
          </p:nvSpPr>
          <p:spPr bwMode="auto">
            <a:xfrm>
              <a:off x="6392037" y="3902786"/>
              <a:ext cx="6095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5</a:t>
              </a:r>
            </a:p>
          </p:txBody>
        </p:sp>
        <p:sp>
          <p:nvSpPr>
            <p:cNvPr id="99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100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>
              <a:off x="2363911" y="2069977"/>
              <a:ext cx="4050605" cy="108999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flipV="1">
              <a:off x="2363910" y="2651391"/>
              <a:ext cx="4170231" cy="39660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flipV="1">
              <a:off x="2438400" y="2127854"/>
              <a:ext cx="3953637" cy="4629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>
              <a:off x="2491718" y="3657601"/>
              <a:ext cx="3962400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87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195736" y="2852936"/>
            <a:ext cx="3817304" cy="2329070"/>
            <a:chOff x="1219200" y="1436419"/>
            <a:chExt cx="6337322" cy="3505201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1219200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422922" y="1436419"/>
              <a:ext cx="2133600" cy="350520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972953" y="1665776"/>
              <a:ext cx="796292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a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951667" y="223917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b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951667" y="2755992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c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951667" y="3385969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d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951667" y="3959365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e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6390559" y="1780457"/>
              <a:ext cx="76905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1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6392037" y="3902786"/>
              <a:ext cx="6095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5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409299" y="3329389"/>
              <a:ext cx="750314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4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400590" y="2812572"/>
              <a:ext cx="380999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3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14516" y="2303994"/>
              <a:ext cx="381000" cy="694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</a:rPr>
                <a:t>2</a:t>
              </a: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2363911" y="2069977"/>
              <a:ext cx="4125811" cy="111904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2382970" y="2651390"/>
              <a:ext cx="4151171" cy="50857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V="1">
              <a:off x="2438400" y="2127854"/>
              <a:ext cx="3953637" cy="46294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2431649" y="3657601"/>
              <a:ext cx="3962400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2382970" y="4258251"/>
              <a:ext cx="4031546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</a:endParaRPr>
            </a:p>
          </p:txBody>
        </p:sp>
      </p:grpSp>
      <p:sp>
        <p:nvSpPr>
          <p:cNvPr id="22" name="Content Placeholder 2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24727" y="5518726"/>
            <a:ext cx="314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Bijective</a:t>
            </a:r>
            <a:r>
              <a:rPr lang="en-US" b="1" dirty="0" smtClean="0"/>
              <a:t>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1297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4164" y="838200"/>
                <a:ext cx="7391400" cy="122758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00" dirty="0" smtClean="0">
                  <a:latin typeface="Century Gothic" pitchFamily="34" charset="0"/>
                </a:endParaRPr>
              </a:p>
              <a:p>
                <a:pPr algn="ctr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The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given infinite series is called the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Exponential Series.</a:t>
                </a:r>
                <a:endParaRPr lang="en-US" sz="2000" b="1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endParaRPr lang="en-US" sz="300" b="1" dirty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/>
                          </m:ctrlPr>
                        </m:sSupPr>
                        <m:e>
                          <m:r>
                            <a:rPr lang="en-US" sz="2400" b="1" i="1"/>
                            <m:t>𝒆</m:t>
                          </m:r>
                        </m:e>
                        <m:sup>
                          <m:r>
                            <a:rPr lang="en-US" sz="2400" b="1" i="1"/>
                            <m:t>𝒙</m:t>
                          </m:r>
                        </m:sup>
                      </m:sSup>
                      <m:r>
                        <a:rPr lang="en-US" sz="2400" b="1" i="1"/>
                        <m:t>=</m:t>
                      </m:r>
                      <m:r>
                        <a:rPr lang="en-US" sz="2400" b="1" i="1"/>
                        <m:t>𝟏</m:t>
                      </m:r>
                      <m:r>
                        <a:rPr lang="en-US" sz="2400" b="1" i="1"/>
                        <m:t>+</m:t>
                      </m:r>
                      <m:f>
                        <m:fPr>
                          <m:ctrlPr>
                            <a:rPr lang="en-US" sz="2400" b="1" i="1"/>
                          </m:ctrlPr>
                        </m:fPr>
                        <m:num>
                          <m:r>
                            <a:rPr lang="en-US" sz="2400" b="1" i="1"/>
                            <m:t>𝒙</m:t>
                          </m:r>
                        </m:num>
                        <m:den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!</m:t>
                          </m:r>
                        </m:den>
                      </m:f>
                      <m:r>
                        <a:rPr lang="en-US" sz="2400" b="1" i="1"/>
                        <m:t>+</m:t>
                      </m:r>
                      <m:f>
                        <m:fPr>
                          <m:ctrlPr>
                            <a:rPr lang="en-US" sz="2400" b="1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/>
                              </m:ctrlPr>
                            </m:sSupPr>
                            <m:e>
                              <m:r>
                                <a:rPr lang="en-US" sz="2400" b="1" i="1"/>
                                <m:t>𝒙</m:t>
                              </m:r>
                            </m:e>
                            <m:sup>
                              <m:r>
                                <a:rPr lang="en-US" sz="2400" b="1" i="1"/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/>
                            <m:t>𝟐</m:t>
                          </m:r>
                          <m:r>
                            <a:rPr lang="en-US" sz="2400" b="1" i="1"/>
                            <m:t>!</m:t>
                          </m:r>
                        </m:den>
                      </m:f>
                      <m:r>
                        <a:rPr lang="en-US" sz="2400" b="1" i="1"/>
                        <m:t>+</m:t>
                      </m:r>
                      <m:f>
                        <m:fPr>
                          <m:ctrlPr>
                            <a:rPr lang="en-US" sz="2400" b="1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/>
                              </m:ctrlPr>
                            </m:sSupPr>
                            <m:e>
                              <m:r>
                                <a:rPr lang="en-US" sz="2400" b="1" i="1"/>
                                <m:t>𝒙</m:t>
                              </m:r>
                            </m:e>
                            <m:sup>
                              <m:r>
                                <a:rPr lang="en-US" sz="2400" b="1" i="1"/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/>
                            <m:t>𝟑</m:t>
                          </m:r>
                          <m:r>
                            <a:rPr lang="en-US" sz="2400" b="1" i="1"/>
                            <m:t>!</m:t>
                          </m:r>
                        </m:den>
                      </m:f>
                      <m:r>
                        <a:rPr lang="en-US" sz="2400" b="1" i="1"/>
                        <m:t>+…,</m:t>
                      </m:r>
                      <m:r>
                        <a:rPr lang="en-US" sz="2400" b="1"/>
                        <m:t>  </m:t>
                      </m:r>
                      <m:r>
                        <a:rPr lang="en-US" sz="2400" i="1"/>
                        <m:t>−∞&lt;</m:t>
                      </m:r>
                      <m:r>
                        <a:rPr lang="en-US" sz="2400" i="1"/>
                        <m:t>𝑥</m:t>
                      </m:r>
                      <m:r>
                        <a:rPr lang="en-US" sz="2400" i="1"/>
                        <m:t>&lt;∞</m:t>
                      </m:r>
                    </m:oMath>
                  </m:oMathPara>
                </a14:m>
                <a:endParaRPr lang="en-US" sz="1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64" y="838200"/>
                <a:ext cx="7391400" cy="1227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266581"/>
            <a:ext cx="746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Exponential  Series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9504" y="2079248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Exponential  Function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04164" y="2682895"/>
                <a:ext cx="7391400" cy="149816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100" dirty="0" smtClean="0">
                  <a:latin typeface="Century Gothic" pitchFamily="34" charset="0"/>
                </a:endParaRPr>
              </a:p>
              <a:p>
                <a:pPr algn="ctr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The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function </a:t>
                </a:r>
              </a:p>
              <a:p>
                <a:pPr algn="ctr"/>
                <a:endParaRPr lang="en-US" sz="100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14:m>
                  <m:oMath xmlns:m="http://schemas.openxmlformats.org/officeDocument/2006/math" xmlns="">
                    <m:r>
                      <a:rPr lang="en-US" sz="2400" b="1" i="1"/>
                      <m:t>𝒇</m:t>
                    </m:r>
                    <m:r>
                      <a:rPr lang="en-US" sz="2400" b="1" i="1"/>
                      <m:t>(</m:t>
                    </m:r>
                    <m:r>
                      <a:rPr lang="en-US" sz="2400" b="1" i="1"/>
                      <m:t>𝒙</m:t>
                    </m:r>
                    <m:r>
                      <a:rPr lang="en-US" sz="2400" b="1" i="1"/>
                      <m:t>)=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algn="ctr"/>
                <a:endParaRPr lang="en-US" sz="1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, where x is any real number is called an </a:t>
                </a:r>
                <a:endParaRPr lang="en-US" sz="2000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Exponential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Function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.</a:t>
                </a:r>
              </a:p>
              <a:p>
                <a:pPr algn="ctr"/>
                <a:endParaRPr lang="en-US" sz="100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64" y="2682895"/>
                <a:ext cx="7391400" cy="1498167"/>
              </a:xfrm>
              <a:prstGeom prst="rect">
                <a:avLst/>
              </a:prstGeom>
              <a:blipFill rotWithShape="1">
                <a:blip r:embed="rId3"/>
                <a:stretch>
                  <a:fillRect t="-403" b="-161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212848"/>
            <a:ext cx="746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Power function</a:t>
            </a:r>
          </a:p>
          <a:p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4164" y="4771072"/>
                <a:ext cx="7401636" cy="14773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endParaRPr lang="en-US" sz="1050" dirty="0" smtClean="0"/>
              </a:p>
              <a:p>
                <a:pPr lvl="0" algn="ctr"/>
                <a:r>
                  <a:rPr lang="en-US" sz="2000" dirty="0" smtClean="0"/>
                  <a:t>A </a:t>
                </a:r>
                <a:r>
                  <a:rPr lang="en-US" sz="2000" dirty="0"/>
                  <a:t>power function is a function of the form </a:t>
                </a:r>
                <a:endParaRPr lang="en-US" sz="2000" dirty="0" smtClean="0"/>
              </a:p>
              <a:p>
                <a:pPr marL="285750" lvl="0" indent="-285750" algn="ctr">
                  <a:buFont typeface="Wingdings" pitchFamily="2" charset="2"/>
                  <a:buChar char="§"/>
                </a:pPr>
                <a:endParaRPr lang="en-US" sz="200" dirty="0"/>
              </a:p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/>
                          </m:ctrlPr>
                        </m:sSupPr>
                        <m:e>
                          <m:r>
                            <a:rPr lang="en-US" sz="2400" b="1" i="1"/>
                            <m:t>𝒚</m:t>
                          </m:r>
                          <m:r>
                            <a:rPr lang="en-US" sz="2400" b="1" i="1"/>
                            <m:t>=</m:t>
                          </m:r>
                          <m:r>
                            <a:rPr lang="en-US" sz="2400" b="1" i="1"/>
                            <m:t>𝒙</m:t>
                          </m:r>
                        </m:e>
                        <m:sup>
                          <m:r>
                            <a:rPr lang="en-US" sz="2400" b="1" i="1"/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  <a:p>
                <a:pPr algn="ctr"/>
                <a:endParaRPr lang="en-US" sz="300" dirty="0"/>
              </a:p>
              <a:p>
                <a:pPr algn="ctr"/>
                <a:r>
                  <a:rPr lang="en-US" sz="2000" dirty="0"/>
                  <a:t>      , where x is the variable and  n is a constant. </a:t>
                </a:r>
                <a:endParaRPr lang="en-US" sz="2000" dirty="0" smtClean="0"/>
              </a:p>
              <a:p>
                <a:endParaRPr lang="en-US" sz="105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64" y="4771072"/>
                <a:ext cx="7401636" cy="1477328"/>
              </a:xfrm>
              <a:prstGeom prst="rect">
                <a:avLst/>
              </a:prstGeom>
              <a:blipFill rotWithShape="1">
                <a:blip r:embed="rId4"/>
                <a:stretch>
                  <a:fillRect b="-12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21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80920" cy="1470025"/>
          </a:xfrm>
        </p:spPr>
        <p:txBody>
          <a:bodyPr>
            <a:normAutofit/>
          </a:bodyPr>
          <a:lstStyle/>
          <a:p>
            <a:pPr defTabSz="365125"/>
            <a:r>
              <a:rPr lang="en-US" dirty="0" smtClean="0"/>
              <a:t>Asymptotically Non-Negative </a:t>
            </a:r>
            <a:br>
              <a:rPr lang="en-US" dirty="0" smtClean="0"/>
            </a:br>
            <a:r>
              <a:rPr lang="en-US" dirty="0" smtClean="0"/>
              <a:t>Functions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712968" cy="403244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f(n) </a:t>
            </a:r>
            <a:r>
              <a:rPr lang="en-US" dirty="0" smtClean="0">
                <a:solidFill>
                  <a:schemeClr val="tx1"/>
                </a:solidFill>
              </a:rPr>
              <a:t>is said to be Asymptotically Non-Negative if there exists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n</a:t>
            </a:r>
            <a:r>
              <a:rPr lang="en-US" sz="2400" i="1" baseline="-25000" dirty="0">
                <a:solidFill>
                  <a:schemeClr val="tx1"/>
                </a:solidFill>
                <a:latin typeface="Calibri"/>
                <a:cs typeface="Calibri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 ≥ 0 </a:t>
            </a:r>
            <a:r>
              <a:rPr lang="en-US" dirty="0" smtClean="0">
                <a:solidFill>
                  <a:schemeClr val="tx1"/>
                </a:solidFill>
              </a:rPr>
              <a:t>such that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f(n)&lt;0 </a:t>
            </a:r>
            <a:r>
              <a:rPr lang="en-US" dirty="0" smtClean="0">
                <a:solidFill>
                  <a:schemeClr val="tx1"/>
                </a:solidFill>
              </a:rPr>
              <a:t>	for all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n ≥ </a:t>
            </a:r>
            <a:r>
              <a:rPr lang="en-US" sz="2400" i="1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2400" i="1" baseline="-25000" dirty="0">
                <a:solidFill>
                  <a:schemeClr val="tx1"/>
                </a:solidFill>
                <a:cs typeface="Calibri"/>
              </a:rPr>
              <a:t>0</a:t>
            </a:r>
            <a:endParaRPr lang="en-US" sz="2400" i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f(n) </a:t>
            </a:r>
            <a:r>
              <a:rPr lang="en-US" dirty="0" smtClean="0">
                <a:solidFill>
                  <a:schemeClr val="tx1"/>
                </a:solidFill>
              </a:rPr>
              <a:t>is said to be Asymptotically Positive </a:t>
            </a:r>
            <a:r>
              <a:rPr lang="en-US" dirty="0">
                <a:solidFill>
                  <a:schemeClr val="tx1"/>
                </a:solidFill>
              </a:rPr>
              <a:t>if there exists </a:t>
            </a:r>
            <a:r>
              <a:rPr lang="en-US" sz="2800" i="1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2400" i="1" baseline="-25000" dirty="0">
                <a:solidFill>
                  <a:schemeClr val="tx1"/>
                </a:solidFill>
                <a:cs typeface="Calibri"/>
              </a:rPr>
              <a:t>0</a:t>
            </a:r>
            <a:r>
              <a:rPr lang="en-US" sz="2400" i="1" dirty="0">
                <a:solidFill>
                  <a:schemeClr val="tx1"/>
                </a:solidFill>
                <a:cs typeface="Calibri"/>
              </a:rPr>
              <a:t> ≥ 0 </a:t>
            </a:r>
            <a:r>
              <a:rPr lang="en-US" dirty="0">
                <a:solidFill>
                  <a:schemeClr val="tx1"/>
                </a:solidFill>
              </a:rPr>
              <a:t>such </a:t>
            </a:r>
            <a:r>
              <a:rPr lang="en-US" dirty="0" smtClean="0">
                <a:solidFill>
                  <a:schemeClr val="tx1"/>
                </a:solidFill>
              </a:rPr>
              <a:t>that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f(n)&gt;0 </a:t>
            </a:r>
            <a:r>
              <a:rPr lang="en-US" dirty="0" smtClean="0">
                <a:solidFill>
                  <a:schemeClr val="tx1"/>
                </a:solidFill>
              </a:rPr>
              <a:t>for all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n ≥n</a:t>
            </a:r>
            <a:r>
              <a:rPr lang="en-US" sz="2400" i="1" baseline="-25000" dirty="0">
                <a:solidFill>
                  <a:schemeClr val="tx1"/>
                </a:solidFill>
                <a:latin typeface="Calibri"/>
                <a:cs typeface="Calibri"/>
              </a:rPr>
              <a:t>0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Asymptotically Positive(/NN) </a:t>
            </a:r>
            <a:r>
              <a:rPr lang="en-US" dirty="0">
                <a:solidFill>
                  <a:schemeClr val="tx1"/>
                </a:solidFill>
              </a:rPr>
              <a:t>means for large values of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the function is </a:t>
            </a:r>
            <a:r>
              <a:rPr lang="en-US" dirty="0" smtClean="0">
                <a:solidFill>
                  <a:schemeClr val="tx1"/>
                </a:solidFill>
              </a:rPr>
              <a:t>positive(/NN).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8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91515"/>
            <a:ext cx="7467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Assignment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8700" y="1750635"/>
                <a:ext cx="7086600" cy="37231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900" dirty="0" smtClean="0"/>
              </a:p>
              <a:p>
                <a:pPr algn="ctr"/>
                <a:r>
                  <a:rPr lang="en-US" sz="2800" i="1" u="sng" dirty="0" smtClean="0">
                    <a:latin typeface="Calibri" pitchFamily="34" charset="0"/>
                    <a:cs typeface="Calibri" pitchFamily="34" charset="0"/>
                  </a:rPr>
                  <a:t>Exercise 1 :</a:t>
                </a:r>
              </a:p>
              <a:p>
                <a:pPr algn="ctr"/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Prove that  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𝒆</m:t>
                        </m:r>
                      </m:e>
                      <m:sup>
                        <m:r>
                          <a:rPr lang="en-US" sz="3200" b="1" i="1"/>
                          <m:t>𝒙</m:t>
                        </m:r>
                      </m:sup>
                    </m:sSup>
                  </m:oMath>
                </a14:m>
                <a:r>
                  <a:rPr lang="en-US" sz="3200" b="1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3200" b="1" i="1" dirty="0">
                    <a:latin typeface="Calibri" pitchFamily="34" charset="0"/>
                    <a:cs typeface="Calibri" pitchFamily="34" charset="0"/>
                  </a:rPr>
                  <a:t>≤</a:t>
                </a:r>
                <a:r>
                  <a:rPr lang="en-US" sz="3200" b="1" i="1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 xmlns="">
                    <m:r>
                      <a:rPr lang="en-US" sz="3200" b="1" i="1"/>
                      <m:t>𝟏</m:t>
                    </m:r>
                    <m:r>
                      <a:rPr lang="en-US" sz="3200" b="1" i="1"/>
                      <m:t>+</m:t>
                    </m:r>
                    <m:r>
                      <a:rPr lang="en-US" sz="3200" b="1" i="1"/>
                      <m:t>𝒙</m:t>
                    </m:r>
                    <m:r>
                      <a:rPr lang="en-US" sz="3200" b="1" i="1"/>
                      <m:t>+</m:t>
                    </m:r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𝒙</m:t>
                        </m:r>
                      </m:e>
                      <m:sup>
                        <m:r>
                          <a:rPr lang="en-US" sz="3200" b="1" i="1"/>
                          <m:t>𝟐</m:t>
                        </m:r>
                      </m:sup>
                    </m:sSup>
                    <m:r>
                      <a:rPr lang="en-US" sz="32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for  </a:t>
                </a:r>
                <a14:m>
                  <m:oMath xmlns:m="http://schemas.openxmlformats.org/officeDocument/2006/math" xmlns="">
                    <m:d>
                      <m:dPr>
                        <m:begChr m:val="|"/>
                        <m:endChr m:val="|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𝑥</m:t>
                        </m:r>
                      </m:e>
                    </m:d>
                    <m:r>
                      <a:rPr lang="en-US" sz="2400" i="1"/>
                      <m:t>&lt;1</m:t>
                    </m:r>
                  </m:oMath>
                </a14:m>
                <a:endParaRPr lang="en-US" sz="2400" dirty="0"/>
              </a:p>
              <a:p>
                <a:pPr algn="ctr"/>
                <a:endParaRPr lang="en-US" sz="900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-------------------------------------------------------------------------</a:t>
                </a:r>
                <a:endParaRPr lang="en-US" sz="2400" dirty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endParaRPr lang="en-US" sz="1000" dirty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800" i="1" u="sng" dirty="0">
                    <a:latin typeface="Calibri" pitchFamily="34" charset="0"/>
                    <a:cs typeface="Calibri" pitchFamily="34" charset="0"/>
                  </a:rPr>
                  <a:t>Exercise </a:t>
                </a:r>
                <a:r>
                  <a:rPr lang="en-US" sz="2800" i="1" u="sng" dirty="0" smtClean="0">
                    <a:latin typeface="Calibri" pitchFamily="34" charset="0"/>
                    <a:cs typeface="Calibri" pitchFamily="34" charset="0"/>
                  </a:rPr>
                  <a:t>2 </a:t>
                </a:r>
                <a:r>
                  <a:rPr lang="en-US" sz="2800" i="1" u="sng" dirty="0">
                    <a:latin typeface="Calibri" pitchFamily="34" charset="0"/>
                    <a:cs typeface="Calibri" pitchFamily="34" charset="0"/>
                  </a:rPr>
                  <a:t>:</a:t>
                </a:r>
              </a:p>
              <a:p>
                <a:pPr algn="ctr"/>
                <a:endParaRPr lang="en-US" sz="300" dirty="0" smtClean="0"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Prove that  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sz="3200" b="1" i="1"/>
                        </m:ctrlPr>
                      </m:sSupPr>
                      <m:e>
                        <m:r>
                          <a:rPr lang="en-US" sz="3200" b="1" i="1"/>
                          <m:t>𝒆</m:t>
                        </m:r>
                      </m:e>
                      <m:sup>
                        <m:r>
                          <a:rPr lang="en-US" sz="3200" b="1" i="1"/>
                          <m:t>𝒙</m:t>
                        </m:r>
                      </m:sup>
                    </m:sSup>
                  </m:oMath>
                </a14:m>
                <a:r>
                  <a:rPr lang="en-US" sz="3200" b="1" dirty="0" smtClean="0"/>
                  <a:t>=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US" sz="3200" b="1" i="1"/>
                        </m:ctrlPr>
                      </m:funcPr>
                      <m:fName>
                        <m:limLow>
                          <m:limLowPr>
                            <m:ctrlPr>
                              <a:rPr lang="en-US" sz="3200" b="1" i="1"/>
                            </m:ctrlPr>
                          </m:limLowPr>
                          <m:e>
                            <m:r>
                              <a:rPr lang="en-US" sz="3200" b="1" i="1"/>
                              <m:t>𝒍𝒊𝒎</m:t>
                            </m:r>
                          </m:e>
                          <m:lim>
                            <m:r>
                              <a:rPr lang="en-US" sz="3200" b="1" i="1"/>
                              <m:t>𝒏</m:t>
                            </m:r>
                            <m:r>
                              <a:rPr lang="en-US" sz="3200" b="1" i="1"/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3200" b="1" i="1"/>
                            </m:ctrlPr>
                          </m:sSupPr>
                          <m:e>
                            <m:r>
                              <a:rPr lang="en-US" sz="3200" b="1" i="1"/>
                              <m:t>(</m:t>
                            </m:r>
                            <m:r>
                              <a:rPr lang="en-US" sz="3200" b="1" i="1"/>
                              <m:t>𝟏</m:t>
                            </m:r>
                            <m:r>
                              <a:rPr lang="en-US" sz="3200" b="1" i="1"/>
                              <m:t>+</m:t>
                            </m:r>
                            <m:f>
                              <m:fPr>
                                <m:ctrlPr>
                                  <a:rPr lang="en-US" sz="3200" b="1" i="1"/>
                                </m:ctrlPr>
                              </m:fPr>
                              <m:num>
                                <m:r>
                                  <a:rPr lang="en-US" sz="3200" b="1" i="1"/>
                                  <m:t>𝒙</m:t>
                                </m:r>
                              </m:num>
                              <m:den>
                                <m:r>
                                  <a:rPr lang="en-US" sz="3200" b="1" i="1"/>
                                  <m:t>𝒏</m:t>
                                </m:r>
                              </m:den>
                            </m:f>
                            <m:r>
                              <a:rPr lang="en-US" sz="3200" b="1" i="1"/>
                              <m:t>)</m:t>
                            </m:r>
                          </m:e>
                          <m:sup>
                            <m:r>
                              <a:rPr lang="en-US" sz="3200" b="1" i="1"/>
                              <m:t>𝒏</m:t>
                            </m:r>
                          </m:sup>
                        </m:sSup>
                      </m:e>
                    </m:func>
                  </m:oMath>
                </a14:m>
                <a:endParaRPr lang="en-US" sz="3200" b="1" dirty="0"/>
              </a:p>
              <a:p>
                <a:pPr algn="ctr"/>
                <a:endParaRPr 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endParaRPr lang="en-US" sz="7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750635"/>
                <a:ext cx="7086600" cy="3723135"/>
              </a:xfrm>
              <a:prstGeom prst="rect">
                <a:avLst/>
              </a:prstGeom>
              <a:blipFill rotWithShape="1">
                <a:blip r:embed="rId2"/>
                <a:stretch>
                  <a:fillRect l="-687" r="-14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" y="6396335"/>
            <a:ext cx="9143999" cy="461665"/>
          </a:xfrm>
          <a:prstGeom prst="rect">
            <a:avLst/>
          </a:prstGeom>
          <a:noFill/>
          <a:ln w="19050" cmpd="sng">
            <a:solidFill>
              <a:srgbClr val="070224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Thanks    </a:t>
            </a:r>
            <a:r>
              <a:rPr lang="en-US" sz="24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spc="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Name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Asmita  Sharma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Roll No :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MCA –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9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dirty="0" smtClean="0"/>
              <a:t>An Asymptotically Non-Negative function </a:t>
            </a:r>
            <a:r>
              <a:rPr lang="en-US" i="1" dirty="0" smtClean="0"/>
              <a:t>f(n) </a:t>
            </a:r>
            <a:r>
              <a:rPr lang="en-US" dirty="0" smtClean="0"/>
              <a:t>is said to be monotonically :</a:t>
            </a:r>
          </a:p>
          <a:p>
            <a:pPr lvl="1"/>
            <a:r>
              <a:rPr lang="en-US" dirty="0" smtClean="0"/>
              <a:t>Non-decreasing if </a:t>
            </a:r>
          </a:p>
          <a:p>
            <a:pPr marL="914400" lvl="2" indent="0">
              <a:buNone/>
            </a:pPr>
            <a:r>
              <a:rPr lang="en-US" i="1" dirty="0">
                <a:latin typeface="Calibri"/>
                <a:cs typeface="Calibri"/>
              </a:rPr>
              <a:t>f(n) ≥f(m</a:t>
            </a:r>
            <a:r>
              <a:rPr lang="en-US" i="1" dirty="0" smtClean="0">
                <a:latin typeface="Calibri"/>
                <a:cs typeface="Calibri"/>
              </a:rPr>
              <a:t>)        whenever n &gt; m</a:t>
            </a:r>
            <a:endParaRPr lang="en-US" i="1" dirty="0">
              <a:latin typeface="Calibri"/>
              <a:cs typeface="Calibri"/>
            </a:endParaRPr>
          </a:p>
          <a:p>
            <a:pPr lvl="1"/>
            <a:r>
              <a:rPr lang="en-US" dirty="0"/>
              <a:t>I</a:t>
            </a:r>
            <a:r>
              <a:rPr lang="en-US" dirty="0" smtClean="0"/>
              <a:t>ncreasing if </a:t>
            </a:r>
          </a:p>
          <a:p>
            <a:pPr marL="914400" lvl="2" indent="0">
              <a:buNone/>
            </a:pPr>
            <a:r>
              <a:rPr lang="en-US" i="1" dirty="0">
                <a:latin typeface="Calibri"/>
                <a:cs typeface="Calibri"/>
              </a:rPr>
              <a:t>f(n) &gt; f(m</a:t>
            </a:r>
            <a:r>
              <a:rPr lang="en-US" i="1" dirty="0">
                <a:cs typeface="Calibri"/>
              </a:rPr>
              <a:t>) </a:t>
            </a:r>
            <a:r>
              <a:rPr lang="en-US" i="1" dirty="0" smtClean="0">
                <a:cs typeface="Calibri"/>
              </a:rPr>
              <a:t>      whenever </a:t>
            </a:r>
            <a:r>
              <a:rPr lang="en-US" i="1" dirty="0">
                <a:cs typeface="Calibri"/>
              </a:rPr>
              <a:t>n &gt; </a:t>
            </a:r>
            <a:r>
              <a:rPr lang="en-US" i="1" dirty="0" smtClean="0">
                <a:cs typeface="Calibri"/>
              </a:rPr>
              <a:t>m</a:t>
            </a:r>
            <a:endParaRPr lang="en-US" i="1" dirty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 smtClean="0">
                <a:cs typeface="Calibri"/>
              </a:rPr>
              <a:t>Similarly,</a:t>
            </a:r>
          </a:p>
          <a:p>
            <a:pPr lvl="1"/>
            <a:r>
              <a:rPr lang="en-US" dirty="0">
                <a:cs typeface="Calibri"/>
              </a:rPr>
              <a:t>N</a:t>
            </a:r>
            <a:r>
              <a:rPr lang="en-US" dirty="0" smtClean="0">
                <a:cs typeface="Calibri"/>
              </a:rPr>
              <a:t>on-increasing if </a:t>
            </a:r>
          </a:p>
          <a:p>
            <a:pPr marL="914400" lvl="2" indent="0">
              <a:buNone/>
            </a:pPr>
            <a:r>
              <a:rPr lang="en-US" i="1" dirty="0">
                <a:latin typeface="Calibri"/>
                <a:cs typeface="Calibri"/>
              </a:rPr>
              <a:t>f(n) ≤ f(m</a:t>
            </a:r>
            <a:r>
              <a:rPr lang="en-US" i="1" dirty="0">
                <a:cs typeface="Calibri"/>
              </a:rPr>
              <a:t>) </a:t>
            </a:r>
            <a:r>
              <a:rPr lang="en-US" i="1" dirty="0" smtClean="0">
                <a:cs typeface="Calibri"/>
              </a:rPr>
              <a:t>       whenever </a:t>
            </a:r>
            <a:r>
              <a:rPr lang="en-US" i="1" dirty="0">
                <a:cs typeface="Calibri"/>
              </a:rPr>
              <a:t>n &gt; </a:t>
            </a:r>
            <a:r>
              <a:rPr lang="en-US" i="1" dirty="0" smtClean="0">
                <a:cs typeface="Calibri"/>
              </a:rPr>
              <a:t>m</a:t>
            </a:r>
            <a:endParaRPr lang="en-US" i="1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Decreasing  if </a:t>
            </a:r>
          </a:p>
          <a:p>
            <a:pPr marL="914400" lvl="2" indent="0">
              <a:buNone/>
            </a:pPr>
            <a:r>
              <a:rPr lang="en-US" i="1" dirty="0" smtClean="0">
                <a:latin typeface="Calibri"/>
                <a:cs typeface="Calibri"/>
              </a:rPr>
              <a:t>f(n) &lt; f(m</a:t>
            </a:r>
            <a:r>
              <a:rPr lang="en-US" i="1" dirty="0">
                <a:cs typeface="Calibri"/>
              </a:rPr>
              <a:t>) </a:t>
            </a:r>
            <a:r>
              <a:rPr lang="en-US" i="1" dirty="0" smtClean="0">
                <a:cs typeface="Calibri"/>
              </a:rPr>
              <a:t>        whenever </a:t>
            </a:r>
            <a:r>
              <a:rPr lang="en-US" i="1" dirty="0">
                <a:cs typeface="Calibri"/>
              </a:rPr>
              <a:t>n &gt; m</a:t>
            </a:r>
          </a:p>
          <a:p>
            <a:pPr marL="914400" lvl="2" indent="0">
              <a:buNone/>
            </a:pPr>
            <a:endParaRPr lang="en-US" i="1" dirty="0" smtClean="0">
              <a:cs typeface="Calibr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7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611560" y="1844824"/>
            <a:ext cx="3024336" cy="3889359"/>
            <a:chOff x="1403648" y="1844824"/>
            <a:chExt cx="3456384" cy="423159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403648" y="1844824"/>
              <a:ext cx="0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403648" y="4509120"/>
              <a:ext cx="31949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11760" y="2276872"/>
              <a:ext cx="0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635896" y="2348880"/>
              <a:ext cx="0" cy="24482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563888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m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11760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B050"/>
                  </a:solidFill>
                </a:rPr>
                <a:t>n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1834110" y="2422339"/>
              <a:ext cx="2764465" cy="1382729"/>
            </a:xfrm>
            <a:custGeom>
              <a:avLst/>
              <a:gdLst>
                <a:gd name="connsiteX0" fmla="*/ 0 w 2764465"/>
                <a:gd name="connsiteY0" fmla="*/ 1382729 h 1382729"/>
                <a:gd name="connsiteX1" fmla="*/ 297712 w 2764465"/>
                <a:gd name="connsiteY1" fmla="*/ 978692 h 1382729"/>
                <a:gd name="connsiteX2" fmla="*/ 1190847 w 2764465"/>
                <a:gd name="connsiteY2" fmla="*/ 829836 h 1382729"/>
                <a:gd name="connsiteX3" fmla="*/ 1594884 w 2764465"/>
                <a:gd name="connsiteY3" fmla="*/ 532124 h 1382729"/>
                <a:gd name="connsiteX4" fmla="*/ 2275368 w 2764465"/>
                <a:gd name="connsiteY4" fmla="*/ 85557 h 1382729"/>
                <a:gd name="connsiteX5" fmla="*/ 2764465 w 2764465"/>
                <a:gd name="connsiteY5" fmla="*/ 496 h 138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4465" h="1382729">
                  <a:moveTo>
                    <a:pt x="0" y="1382729"/>
                  </a:moveTo>
                  <a:cubicBezTo>
                    <a:pt x="49619" y="1226785"/>
                    <a:pt x="99238" y="1070841"/>
                    <a:pt x="297712" y="978692"/>
                  </a:cubicBezTo>
                  <a:cubicBezTo>
                    <a:pt x="496187" y="886543"/>
                    <a:pt x="974652" y="904264"/>
                    <a:pt x="1190847" y="829836"/>
                  </a:cubicBezTo>
                  <a:cubicBezTo>
                    <a:pt x="1407042" y="755408"/>
                    <a:pt x="1414130" y="656171"/>
                    <a:pt x="1594884" y="532124"/>
                  </a:cubicBezTo>
                  <a:cubicBezTo>
                    <a:pt x="1775638" y="408077"/>
                    <a:pt x="2080438" y="174162"/>
                    <a:pt x="2275368" y="85557"/>
                  </a:cubicBezTo>
                  <a:cubicBezTo>
                    <a:pt x="2470298" y="-3048"/>
                    <a:pt x="2617381" y="-1276"/>
                    <a:pt x="2764465" y="49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4" name="Oval 73"/>
            <p:cNvSpPr/>
            <p:nvPr/>
          </p:nvSpPr>
          <p:spPr>
            <a:xfrm>
              <a:off x="3590177" y="2744924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Oval 74"/>
            <p:cNvSpPr/>
            <p:nvPr/>
          </p:nvSpPr>
          <p:spPr>
            <a:xfrm>
              <a:off x="2366041" y="3281638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50533" y="2833772"/>
              <a:ext cx="1008112" cy="56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f(n)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635895" y="2708920"/>
              <a:ext cx="96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f(m)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03648" y="5373216"/>
              <a:ext cx="3456384" cy="70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monotonically increasing</a:t>
              </a:r>
              <a:br>
                <a:rPr lang="en-US" dirty="0" smtClean="0"/>
              </a:br>
              <a:endParaRPr lang="en-IN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34589" y="1870275"/>
            <a:ext cx="3024336" cy="3889359"/>
            <a:chOff x="1403648" y="1844824"/>
            <a:chExt cx="3456384" cy="4231596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403648" y="1844824"/>
              <a:ext cx="0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403648" y="4509120"/>
              <a:ext cx="31949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11760" y="2276872"/>
              <a:ext cx="0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635896" y="2348880"/>
              <a:ext cx="0" cy="24482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3563888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m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11760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B050"/>
                  </a:solidFill>
                </a:rPr>
                <a:t>n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 flipV="1">
              <a:off x="1732827" y="3148985"/>
              <a:ext cx="2764465" cy="992083"/>
            </a:xfrm>
            <a:custGeom>
              <a:avLst/>
              <a:gdLst>
                <a:gd name="connsiteX0" fmla="*/ 0 w 2764465"/>
                <a:gd name="connsiteY0" fmla="*/ 1382729 h 1382729"/>
                <a:gd name="connsiteX1" fmla="*/ 297712 w 2764465"/>
                <a:gd name="connsiteY1" fmla="*/ 978692 h 1382729"/>
                <a:gd name="connsiteX2" fmla="*/ 1190847 w 2764465"/>
                <a:gd name="connsiteY2" fmla="*/ 829836 h 1382729"/>
                <a:gd name="connsiteX3" fmla="*/ 1594884 w 2764465"/>
                <a:gd name="connsiteY3" fmla="*/ 532124 h 1382729"/>
                <a:gd name="connsiteX4" fmla="*/ 2275368 w 2764465"/>
                <a:gd name="connsiteY4" fmla="*/ 85557 h 1382729"/>
                <a:gd name="connsiteX5" fmla="*/ 2764465 w 2764465"/>
                <a:gd name="connsiteY5" fmla="*/ 496 h 138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4465" h="1382729">
                  <a:moveTo>
                    <a:pt x="0" y="1382729"/>
                  </a:moveTo>
                  <a:cubicBezTo>
                    <a:pt x="49619" y="1226785"/>
                    <a:pt x="99238" y="1070841"/>
                    <a:pt x="297712" y="978692"/>
                  </a:cubicBezTo>
                  <a:cubicBezTo>
                    <a:pt x="496187" y="886543"/>
                    <a:pt x="974652" y="904264"/>
                    <a:pt x="1190847" y="829836"/>
                  </a:cubicBezTo>
                  <a:cubicBezTo>
                    <a:pt x="1407042" y="755408"/>
                    <a:pt x="1414130" y="656171"/>
                    <a:pt x="1594884" y="532124"/>
                  </a:cubicBezTo>
                  <a:cubicBezTo>
                    <a:pt x="1775638" y="408077"/>
                    <a:pt x="2080438" y="174162"/>
                    <a:pt x="2275368" y="85557"/>
                  </a:cubicBezTo>
                  <a:cubicBezTo>
                    <a:pt x="2470298" y="-3048"/>
                    <a:pt x="2617381" y="-1276"/>
                    <a:pt x="2764465" y="49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1" name="Oval 90"/>
            <p:cNvSpPr/>
            <p:nvPr/>
          </p:nvSpPr>
          <p:spPr>
            <a:xfrm>
              <a:off x="3590177" y="3887686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Oval 91"/>
            <p:cNvSpPr/>
            <p:nvPr/>
          </p:nvSpPr>
          <p:spPr>
            <a:xfrm>
              <a:off x="2366041" y="3432695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50533" y="2835608"/>
              <a:ext cx="1008112" cy="56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f(n)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635895" y="3507850"/>
              <a:ext cx="96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f(m)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403648" y="5373216"/>
              <a:ext cx="3456384" cy="70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monotonically decreasing</a:t>
              </a:r>
              <a:br>
                <a:rPr lang="en-US" dirty="0" smtClean="0"/>
              </a:br>
              <a:endParaRPr lang="en-US" dirty="0" smtClean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544" y="3326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Graphical Representation for Each Case</a:t>
            </a:r>
            <a:endParaRPr lang="en-IN" sz="3600" u="sng" dirty="0"/>
          </a:p>
        </p:txBody>
      </p:sp>
    </p:spTree>
    <p:extLst>
      <p:ext uri="{BB962C8B-B14F-4D97-AF65-F5344CB8AC3E}">
        <p14:creationId xmlns:p14="http://schemas.microsoft.com/office/powerpoint/2010/main" val="50442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611560" y="1844824"/>
            <a:ext cx="3456384" cy="3889359"/>
            <a:chOff x="1403648" y="1844824"/>
            <a:chExt cx="3950153" cy="423159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403648" y="1844824"/>
              <a:ext cx="0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403648" y="4509120"/>
              <a:ext cx="31949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11760" y="2276872"/>
              <a:ext cx="0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635896" y="2348880"/>
              <a:ext cx="0" cy="24482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563888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m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11760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B050"/>
                  </a:solidFill>
                </a:rPr>
                <a:t>n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590177" y="3225352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Oval 74"/>
            <p:cNvSpPr/>
            <p:nvPr/>
          </p:nvSpPr>
          <p:spPr>
            <a:xfrm>
              <a:off x="2366041" y="3281638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50533" y="2833772"/>
              <a:ext cx="1008112" cy="56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f(n)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635895" y="2708920"/>
              <a:ext cx="96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f(m)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03648" y="5373216"/>
              <a:ext cx="3950153" cy="70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monotonically non-decreasing</a:t>
              </a:r>
              <a:br>
                <a:rPr lang="en-US" dirty="0" smtClean="0"/>
              </a:br>
              <a:endParaRPr lang="en-US" dirty="0" smtClean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34589" y="1870275"/>
            <a:ext cx="3541868" cy="3889359"/>
            <a:chOff x="1403648" y="1844824"/>
            <a:chExt cx="4047850" cy="4231596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403648" y="1844824"/>
              <a:ext cx="0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403648" y="4509120"/>
              <a:ext cx="319492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11760" y="2276872"/>
              <a:ext cx="0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635896" y="2348880"/>
              <a:ext cx="0" cy="24482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3563888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B050"/>
                  </a:solidFill>
                </a:rPr>
                <a:t>m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11760" y="443885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B050"/>
                  </a:solidFill>
                </a:rPr>
                <a:t>n</a:t>
              </a:r>
              <a:endParaRPr lang="en-IN" sz="3600" dirty="0">
                <a:solidFill>
                  <a:srgbClr val="00B05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590176" y="3338795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Oval 91"/>
            <p:cNvSpPr/>
            <p:nvPr/>
          </p:nvSpPr>
          <p:spPr>
            <a:xfrm>
              <a:off x="2366041" y="3320748"/>
              <a:ext cx="117727" cy="10801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50533" y="2835608"/>
              <a:ext cx="1008112" cy="56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f(n)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635895" y="3507850"/>
              <a:ext cx="96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f(m)</a:t>
              </a:r>
              <a:endParaRPr lang="en-IN" sz="3600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403648" y="5373216"/>
              <a:ext cx="4047850" cy="70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monotonically non-increasing</a:t>
              </a:r>
              <a:br>
                <a:rPr lang="en-US" dirty="0" smtClean="0"/>
              </a:br>
              <a:endParaRPr lang="en-US" dirty="0" smtClean="0"/>
            </a:p>
          </p:txBody>
        </p:sp>
      </p:grpSp>
      <p:sp>
        <p:nvSpPr>
          <p:cNvPr id="2" name="Freeform 1"/>
          <p:cNvSpPr/>
          <p:nvPr/>
        </p:nvSpPr>
        <p:spPr>
          <a:xfrm>
            <a:off x="1066800" y="2549236"/>
            <a:ext cx="2064327" cy="1136073"/>
          </a:xfrm>
          <a:custGeom>
            <a:avLst/>
            <a:gdLst>
              <a:gd name="connsiteX0" fmla="*/ 0 w 2064327"/>
              <a:gd name="connsiteY0" fmla="*/ 1136073 h 1136073"/>
              <a:gd name="connsiteX1" fmla="*/ 387927 w 2064327"/>
              <a:gd name="connsiteY1" fmla="*/ 665019 h 1136073"/>
              <a:gd name="connsiteX2" fmla="*/ 1510145 w 2064327"/>
              <a:gd name="connsiteY2" fmla="*/ 609600 h 1136073"/>
              <a:gd name="connsiteX3" fmla="*/ 2064327 w 2064327"/>
              <a:gd name="connsiteY3" fmla="*/ 0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327" h="1136073">
                <a:moveTo>
                  <a:pt x="0" y="1136073"/>
                </a:moveTo>
                <a:cubicBezTo>
                  <a:pt x="68118" y="944418"/>
                  <a:pt x="136236" y="752764"/>
                  <a:pt x="387927" y="665019"/>
                </a:cubicBezTo>
                <a:cubicBezTo>
                  <a:pt x="639618" y="577274"/>
                  <a:pt x="1230745" y="720436"/>
                  <a:pt x="1510145" y="609600"/>
                </a:cubicBezTo>
                <a:cubicBezTo>
                  <a:pt x="1789545" y="498764"/>
                  <a:pt x="1926936" y="249382"/>
                  <a:pt x="206432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Freeform 28"/>
          <p:cNvSpPr/>
          <p:nvPr/>
        </p:nvSpPr>
        <p:spPr>
          <a:xfrm flipV="1">
            <a:off x="5508104" y="2780928"/>
            <a:ext cx="2232248" cy="1109118"/>
          </a:xfrm>
          <a:custGeom>
            <a:avLst/>
            <a:gdLst>
              <a:gd name="connsiteX0" fmla="*/ 0 w 2064327"/>
              <a:gd name="connsiteY0" fmla="*/ 1136073 h 1136073"/>
              <a:gd name="connsiteX1" fmla="*/ 387927 w 2064327"/>
              <a:gd name="connsiteY1" fmla="*/ 665019 h 1136073"/>
              <a:gd name="connsiteX2" fmla="*/ 1510145 w 2064327"/>
              <a:gd name="connsiteY2" fmla="*/ 609600 h 1136073"/>
              <a:gd name="connsiteX3" fmla="*/ 2064327 w 2064327"/>
              <a:gd name="connsiteY3" fmla="*/ 0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327" h="1136073">
                <a:moveTo>
                  <a:pt x="0" y="1136073"/>
                </a:moveTo>
                <a:cubicBezTo>
                  <a:pt x="68118" y="944418"/>
                  <a:pt x="136236" y="752764"/>
                  <a:pt x="387927" y="665019"/>
                </a:cubicBezTo>
                <a:cubicBezTo>
                  <a:pt x="639618" y="577274"/>
                  <a:pt x="1230745" y="720436"/>
                  <a:pt x="1510145" y="609600"/>
                </a:cubicBezTo>
                <a:cubicBezTo>
                  <a:pt x="1789545" y="498764"/>
                  <a:pt x="1926936" y="249382"/>
                  <a:pt x="206432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40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 &amp; Floor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For any real no.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Floor function is described as :  x</a:t>
            </a:r>
          </a:p>
          <a:p>
            <a:pPr marL="457200" lvl="1" indent="0">
              <a:buNone/>
            </a:pPr>
            <a:r>
              <a:rPr lang="en-US" dirty="0" smtClean="0"/>
              <a:t>i.e. the largest integer less than or equal to x. is called the floor of x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any real no.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Floor function is described as :  x</a:t>
            </a:r>
          </a:p>
          <a:p>
            <a:pPr marL="457200" lvl="1" indent="0">
              <a:buNone/>
            </a:pPr>
            <a:r>
              <a:rPr lang="en-US" dirty="0" smtClean="0"/>
              <a:t>i.e. the smallest integer greater than or equal to x. is called the floor of x</a:t>
            </a:r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  <p:grpSp>
        <p:nvGrpSpPr>
          <p:cNvPr id="7" name="Group 6"/>
          <p:cNvGrpSpPr/>
          <p:nvPr/>
        </p:nvGrpSpPr>
        <p:grpSpPr>
          <a:xfrm>
            <a:off x="5469346" y="1938963"/>
            <a:ext cx="360040" cy="360042"/>
            <a:chOff x="5436096" y="2276872"/>
            <a:chExt cx="360040" cy="360042"/>
          </a:xfrm>
        </p:grpSpPr>
        <p:sp>
          <p:nvSpPr>
            <p:cNvPr id="4" name="Half Frame 3"/>
            <p:cNvSpPr/>
            <p:nvPr/>
          </p:nvSpPr>
          <p:spPr>
            <a:xfrm rot="10800000">
              <a:off x="5688124" y="2276872"/>
              <a:ext cx="108012" cy="360042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10800000" flipH="1">
              <a:off x="5436096" y="2276872"/>
              <a:ext cx="108012" cy="360041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V="1">
            <a:off x="5508104" y="4437112"/>
            <a:ext cx="360040" cy="360042"/>
            <a:chOff x="5436096" y="2276872"/>
            <a:chExt cx="360040" cy="360042"/>
          </a:xfrm>
        </p:grpSpPr>
        <p:sp>
          <p:nvSpPr>
            <p:cNvPr id="9" name="Half Frame 8"/>
            <p:cNvSpPr/>
            <p:nvPr/>
          </p:nvSpPr>
          <p:spPr>
            <a:xfrm rot="10800000">
              <a:off x="5688124" y="2276872"/>
              <a:ext cx="108012" cy="360042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 flipH="1">
              <a:off x="5436096" y="2276872"/>
              <a:ext cx="108012" cy="360041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2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dirty="0" smtClean="0"/>
              <a:t>For any integer </a:t>
            </a:r>
            <a:r>
              <a:rPr lang="en-US" i="1" dirty="0" smtClean="0"/>
              <a:t>n,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 prove   </a:t>
            </a:r>
            <a:r>
              <a:rPr lang="en-US" i="1" dirty="0"/>
              <a:t>n/2   +  n/2  = n</a:t>
            </a:r>
          </a:p>
          <a:p>
            <a:pPr marL="0" indent="0">
              <a:buNone/>
            </a:pPr>
            <a:r>
              <a:rPr lang="en-US" dirty="0" err="1" smtClean="0"/>
              <a:t>Sol</a:t>
            </a:r>
            <a:r>
              <a:rPr lang="en-US" baseline="30000" dirty="0" err="1" smtClean="0"/>
              <a:t>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If n is even, then n/2 will be integer so it is trivial</a:t>
            </a:r>
          </a:p>
          <a:p>
            <a:pPr marL="0" indent="0">
              <a:buNone/>
            </a:pPr>
            <a:r>
              <a:rPr lang="en-US" i="1" dirty="0" smtClean="0"/>
              <a:t>n/2 + n/2 =n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n is odd, then</a:t>
            </a:r>
          </a:p>
          <a:p>
            <a:pPr marL="0" indent="0">
              <a:buNone/>
            </a:pPr>
            <a:r>
              <a:rPr lang="en-US" i="1" dirty="0" smtClean="0"/>
              <a:t>LHS = (n-1)/2 + (n+1)/2 = (2n-1+1)/2 = n = RHS</a:t>
            </a:r>
          </a:p>
          <a:p>
            <a:pPr marL="0" indent="0">
              <a:buNone/>
            </a:pPr>
            <a:r>
              <a:rPr lang="en-US" i="1" dirty="0" smtClean="0"/>
              <a:t>Hence proved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63688" y="980728"/>
            <a:ext cx="792088" cy="648072"/>
            <a:chOff x="5436096" y="2276872"/>
            <a:chExt cx="360040" cy="360042"/>
          </a:xfrm>
        </p:grpSpPr>
        <p:sp>
          <p:nvSpPr>
            <p:cNvPr id="5" name="Half Frame 4"/>
            <p:cNvSpPr/>
            <p:nvPr/>
          </p:nvSpPr>
          <p:spPr>
            <a:xfrm rot="10800000">
              <a:off x="5688124" y="2276872"/>
              <a:ext cx="108012" cy="360042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0800000" flipH="1">
              <a:off x="5436096" y="2276872"/>
              <a:ext cx="108012" cy="360041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flipV="1">
            <a:off x="2987824" y="980728"/>
            <a:ext cx="792088" cy="648072"/>
            <a:chOff x="5436096" y="2276872"/>
            <a:chExt cx="360040" cy="360042"/>
          </a:xfrm>
        </p:grpSpPr>
        <p:sp>
          <p:nvSpPr>
            <p:cNvPr id="8" name="Half Frame 7"/>
            <p:cNvSpPr/>
            <p:nvPr/>
          </p:nvSpPr>
          <p:spPr>
            <a:xfrm rot="10800000">
              <a:off x="5688124" y="2276872"/>
              <a:ext cx="108012" cy="360042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 flipH="1">
              <a:off x="5436096" y="2276872"/>
              <a:ext cx="108012" cy="360041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72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8" t="27045" r="17621" b="17863"/>
          <a:stretch/>
        </p:blipFill>
        <p:spPr bwMode="auto">
          <a:xfrm>
            <a:off x="72008" y="216024"/>
            <a:ext cx="9036496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82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	Anwar </a:t>
            </a:r>
            <a:r>
              <a:rPr lang="en-US" dirty="0" err="1" smtClean="0"/>
              <a:t>Hussain</a:t>
            </a:r>
            <a:r>
              <a:rPr lang="en-US" dirty="0" smtClean="0"/>
              <a:t>, </a:t>
            </a:r>
            <a:r>
              <a:rPr lang="en-US" dirty="0" smtClean="0"/>
              <a:t>MCA </a:t>
            </a:r>
            <a:r>
              <a:rPr lang="en-US" dirty="0" smtClean="0"/>
              <a:t>Semester II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3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1075</Words>
  <Application>Microsoft Macintosh PowerPoint</Application>
  <PresentationFormat>On-screen Show (4:3)</PresentationFormat>
  <Paragraphs>248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MCA 202: Discrete Structures</vt:lpstr>
      <vt:lpstr>Asymptotically Non-Negative  Functions</vt:lpstr>
      <vt:lpstr>PowerPoint Presentation</vt:lpstr>
      <vt:lpstr>PowerPoint Presentation</vt:lpstr>
      <vt:lpstr>PowerPoint Presentation</vt:lpstr>
      <vt:lpstr>Ceiling &amp; Floor</vt:lpstr>
      <vt:lpstr>PowerPoint Presentation</vt:lpstr>
      <vt:lpstr>PowerPoint Presentation</vt:lpstr>
      <vt:lpstr>Acknowledgement</vt:lpstr>
      <vt:lpstr>Modulo Function</vt:lpstr>
      <vt:lpstr>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Asymptotically Non-Negative  Functions</dc:title>
  <dc:creator>Anwar</dc:creator>
  <cp:lastModifiedBy>Neelima</cp:lastModifiedBy>
  <cp:revision>26</cp:revision>
  <dcterms:created xsi:type="dcterms:W3CDTF">2013-01-11T16:23:07Z</dcterms:created>
  <dcterms:modified xsi:type="dcterms:W3CDTF">2013-04-02T15:07:33Z</dcterms:modified>
</cp:coreProperties>
</file>